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5143500" cx="9144000"/>
  <p:notesSz cx="6858000" cy="9144000"/>
  <p:embeddedFontLst>
    <p:embeddedFont>
      <p:font typeface="Raleway"/>
      <p:regular r:id="rId54"/>
      <p:bold r:id="rId55"/>
      <p:italic r:id="rId56"/>
      <p:boldItalic r:id="rId57"/>
    </p:embeddedFont>
    <p:embeddedFont>
      <p:font typeface="Roboto"/>
      <p:regular r:id="rId58"/>
      <p:bold r:id="rId59"/>
      <p:italic r:id="rId60"/>
      <p:boldItalic r:id="rId61"/>
    </p:embeddedFont>
    <p:embeddedFont>
      <p:font typeface="Lato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Lato-regular.fntdata"/><Relationship Id="rId61" Type="http://schemas.openxmlformats.org/officeDocument/2006/relationships/font" Target="fonts/Roboto-boldItalic.fntdata"/><Relationship Id="rId20" Type="http://schemas.openxmlformats.org/officeDocument/2006/relationships/slide" Target="slides/slide15.xml"/><Relationship Id="rId64" Type="http://schemas.openxmlformats.org/officeDocument/2006/relationships/font" Target="fonts/Lato-italic.fntdata"/><Relationship Id="rId63" Type="http://schemas.openxmlformats.org/officeDocument/2006/relationships/font" Target="fonts/Lato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65" Type="http://schemas.openxmlformats.org/officeDocument/2006/relationships/font" Target="fonts/Lat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Roboto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Raleway-bold.fntdata"/><Relationship Id="rId10" Type="http://schemas.openxmlformats.org/officeDocument/2006/relationships/slide" Target="slides/slide5.xml"/><Relationship Id="rId54" Type="http://schemas.openxmlformats.org/officeDocument/2006/relationships/font" Target="fonts/Raleway-regular.fntdata"/><Relationship Id="rId13" Type="http://schemas.openxmlformats.org/officeDocument/2006/relationships/slide" Target="slides/slide8.xml"/><Relationship Id="rId57" Type="http://schemas.openxmlformats.org/officeDocument/2006/relationships/font" Target="fonts/Raleway-boldItalic.fntdata"/><Relationship Id="rId12" Type="http://schemas.openxmlformats.org/officeDocument/2006/relationships/slide" Target="slides/slide7.xml"/><Relationship Id="rId56" Type="http://schemas.openxmlformats.org/officeDocument/2006/relationships/font" Target="fonts/Raleway-italic.fntdata"/><Relationship Id="rId15" Type="http://schemas.openxmlformats.org/officeDocument/2006/relationships/slide" Target="slides/slide10.xml"/><Relationship Id="rId59" Type="http://schemas.openxmlformats.org/officeDocument/2006/relationships/font" Target="fonts/Roboto-bold.fntdata"/><Relationship Id="rId14" Type="http://schemas.openxmlformats.org/officeDocument/2006/relationships/slide" Target="slides/slide9.xml"/><Relationship Id="rId58" Type="http://schemas.openxmlformats.org/officeDocument/2006/relationships/font" Target="fonts/Roboto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70a47754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f70a47754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f52e7e97c7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f52e7e97c7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f55831635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f55831635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50">
                <a:solidFill>
                  <a:srgbClr val="333333"/>
                </a:solidFill>
                <a:highlight>
                  <a:srgbClr val="FCFCFC"/>
                </a:highlight>
                <a:latin typeface="Georgia"/>
                <a:ea typeface="Georgia"/>
                <a:cs typeface="Georgia"/>
                <a:sym typeface="Georgia"/>
              </a:rPr>
              <a:t>Performing predictions without depending on the cloud or external services. The models become a part of the firmware flashed into the devices.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f52e7e97c7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f52e7e97c7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f6dad656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f6dad656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f55831635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f55831635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f52e7e97c7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f52e7e97c7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https://semiengineering.com/ai-chip-architectures-race-to-the-edge/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52dcd556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f52dcd556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f55831635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f55831635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f52e7e97c7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f52e7e97c7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f70a47754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f70a47754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f52e7e97c7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f52e7e97c7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f6dad656d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f6dad656d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f52e7e97c7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f52e7e97c7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f52e7e97c7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f52e7e97c7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f70a47754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f70a47754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f70a47754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f70a47754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59e8a3cb5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f59e8a3cb5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f6dad656d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f6dad656d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f52e7e97c7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f52e7e97c7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f70a47754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f70a47754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f52e7e97c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f52e7e97c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f55831635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f55831635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https://www.edgeimpulse.com/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f70a477542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f70a47754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https://www.edgeimpulse.com/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f59e8a3cb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f59e8a3cb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f52424637c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f52424637c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f56e0c1c6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f56e0c1c6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f56e0c1c6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f56e0c1c6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f59fb71790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f59fb71790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f52e7e97c7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f52e7e97c7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f52e7e97c7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f52e7e97c7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f52dcd55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f52dcd55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f70a47754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f70a47754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f52dcd556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f52dcd556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52dcd556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52dcd556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f70a4775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f70a4775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f70a477542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f70a477542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f52e7e97c7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f52e7e97c7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f52e7e97c7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f52e7e97c7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f52e7e97c7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f52e7e97c7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70a47754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f70a47754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f52424637c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f52424637c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52e7e97c7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52e7e97c7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f52e7e97c7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f52e7e97c7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52e7e97c7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f52e7e97c7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https://techjury.net/blog/how-much-data-is-created-every-day/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f55831635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f55831635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https://techjury.net/blog/how-much-data-is-created-every-day/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f52424637c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f52424637c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https://www.akira.ai/blog/edge-computing-vs-cloud-computing/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arxiv.org/abs/1811.03604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oreilly.com/content/compressing-and-regularizing-deep-neural-networks/" TargetMode="External"/><Relationship Id="rId4" Type="http://schemas.openxmlformats.org/officeDocument/2006/relationships/hyperlink" Target="https://blog.dataiku.com/making-neural-networks-smaller-for-better-deployment-solving-the-size-problem-of-cnns-using-network-pruning-with-keras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gif"/><Relationship Id="rId4" Type="http://schemas.openxmlformats.org/officeDocument/2006/relationships/image" Target="../media/image35.png"/><Relationship Id="rId5" Type="http://schemas.openxmlformats.org/officeDocument/2006/relationships/image" Target="../media/image26.png"/><Relationship Id="rId6" Type="http://schemas.openxmlformats.org/officeDocument/2006/relationships/hyperlink" Target="https://arxiv.org/abs/1704.04861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Relationship Id="rId4" Type="http://schemas.openxmlformats.org/officeDocument/2006/relationships/image" Target="../media/image25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Relationship Id="rId4" Type="http://schemas.openxmlformats.org/officeDocument/2006/relationships/image" Target="../media/image34.png"/><Relationship Id="rId5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43.png"/><Relationship Id="rId6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ww.edgeimpulse.com/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2.png"/><Relationship Id="rId4" Type="http://schemas.openxmlformats.org/officeDocument/2006/relationships/image" Target="../media/image4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www.hackster.io/Yukio/gesture-classification-with-esp32-and-tinyml-dab252" TargetMode="External"/><Relationship Id="rId4" Type="http://schemas.openxmlformats.org/officeDocument/2006/relationships/image" Target="../media/image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youtube.com/watch?v=aDivhduHapg" TargetMode="External"/><Relationship Id="rId4" Type="http://schemas.openxmlformats.org/officeDocument/2006/relationships/hyperlink" Target="http://drive.google.com/file/d/1N5hvAfs4aSASXbcdfoVfrKSXFRh1K7fv/view" TargetMode="External"/><Relationship Id="rId5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colab.research.google.com/drive/1iXDz6r9kLeQ6xjJ1O0F-iV8LZ9A_MV8x" TargetMode="External"/><Relationship Id="rId4" Type="http://schemas.openxmlformats.org/officeDocument/2006/relationships/image" Target="../media/image4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medium.com/google-cloud/on-device-machine-learning-train-and-run-tensorflow-lite-models-in-your-flutter-apps-15ea796e5ad4" TargetMode="External"/><Relationship Id="rId4" Type="http://schemas.openxmlformats.org/officeDocument/2006/relationships/image" Target="../media/image4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4.png"/><Relationship Id="rId4" Type="http://schemas.openxmlformats.org/officeDocument/2006/relationships/image" Target="../media/image50.png"/><Relationship Id="rId5" Type="http://schemas.openxmlformats.org/officeDocument/2006/relationships/image" Target="../media/image5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5.jpg"/><Relationship Id="rId4" Type="http://schemas.openxmlformats.org/officeDocument/2006/relationships/image" Target="../media/image59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0.png"/><Relationship Id="rId4" Type="http://schemas.openxmlformats.org/officeDocument/2006/relationships/image" Target="../media/image53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 ML: From Cloud to Your Fingertips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Instructors: Philip, Yong Hao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5275" y="3637900"/>
            <a:ext cx="1210500" cy="121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 Devices</a:t>
            </a:r>
            <a:endParaRPr/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9463" y="2796850"/>
            <a:ext cx="3528999" cy="185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0600" y="1042550"/>
            <a:ext cx="2446724" cy="15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725" y="2113375"/>
            <a:ext cx="3204950" cy="200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 txBox="1"/>
          <p:nvPr/>
        </p:nvSpPr>
        <p:spPr>
          <a:xfrm>
            <a:off x="7618800" y="2218125"/>
            <a:ext cx="942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and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many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more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...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Rule-based  →  Probabilistic-based</a:t>
            </a:r>
            <a:endParaRPr/>
          </a:p>
        </p:txBody>
      </p:sp>
      <p:sp>
        <p:nvSpPr>
          <p:cNvPr id="156" name="Google Shape;156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of Microcontroller in Day to Day Life Devices: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Light sensing &amp; controlling devices.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Temperature sensing and controlling devices.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Microcontroller with ML / AIoT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Sensor fusion to report health statistics / emergency alerts (connectivity not needed)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Pattern / object detection of objects on </a:t>
            </a:r>
            <a:r>
              <a:rPr lang="en"/>
              <a:t>conveyor</a:t>
            </a:r>
            <a:r>
              <a:rPr lang="en"/>
              <a:t> belt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Edge Computing / AI</a:t>
            </a:r>
            <a:endParaRPr/>
          </a:p>
        </p:txBody>
      </p:sp>
      <p:sp>
        <p:nvSpPr>
          <p:cNvPr id="162" name="Google Shape;162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Support for low-latency use cases and fast response times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Resilience against connectivity issues - </a:t>
            </a:r>
            <a:r>
              <a:rPr lang="en"/>
              <a:t>Many areas have slow / no internet connection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Lower costs: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Upfront: Embedded devices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Long-term: Network Bandwidth, Cloud, Energy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Edge Computing / AI</a:t>
            </a:r>
            <a:endParaRPr/>
          </a:p>
        </p:txBody>
      </p:sp>
      <p:sp>
        <p:nvSpPr>
          <p:cNvPr id="168" name="Google Shape;168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Data </a:t>
            </a:r>
            <a:r>
              <a:rPr lang="en"/>
              <a:t>Privacy and Security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Personalised data kept locally only - Eg. GBoard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975" y="3023799"/>
            <a:ext cx="7504025" cy="1401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idx="1" type="body"/>
          </p:nvPr>
        </p:nvSpPr>
        <p:spPr>
          <a:xfrm>
            <a:off x="5356861" y="1853850"/>
            <a:ext cx="3152700" cy="3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https://arxiv.org/abs/1811.03604</a:t>
            </a:r>
            <a:endParaRPr/>
          </a:p>
        </p:txBody>
      </p:sp>
      <p:grpSp>
        <p:nvGrpSpPr>
          <p:cNvPr id="175" name="Google Shape;175;p26"/>
          <p:cNvGrpSpPr/>
          <p:nvPr/>
        </p:nvGrpSpPr>
        <p:grpSpPr>
          <a:xfrm>
            <a:off x="5457325" y="2267050"/>
            <a:ext cx="3317275" cy="1413900"/>
            <a:chOff x="5457325" y="2267050"/>
            <a:chExt cx="3317275" cy="1413900"/>
          </a:xfrm>
        </p:grpSpPr>
        <p:pic>
          <p:nvPicPr>
            <p:cNvPr id="176" name="Google Shape;176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61475" y="2291375"/>
              <a:ext cx="3313125" cy="1330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Google Shape;177;p26"/>
            <p:cNvSpPr/>
            <p:nvPr/>
          </p:nvSpPr>
          <p:spPr>
            <a:xfrm>
              <a:off x="5457325" y="2267050"/>
              <a:ext cx="3313200" cy="14139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8" name="Google Shape;17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105" y="838588"/>
            <a:ext cx="5219825" cy="378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 4.0 Shifts</a:t>
            </a:r>
            <a:endParaRPr/>
          </a:p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729450" y="18502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1) </a:t>
            </a:r>
            <a:r>
              <a:rPr lang="en"/>
              <a:t>NVIDIA introducing on-device GPU in		2) Manufacturing industry: </a:t>
            </a:r>
            <a:r>
              <a:rPr lang="en"/>
              <a:t>Predictive maintenance</a:t>
            </a:r>
            <a:br>
              <a:rPr lang="en"/>
            </a:br>
            <a:r>
              <a:rPr lang="en"/>
              <a:t>      security cameras for local detection.</a:t>
            </a:r>
            <a:br>
              <a:rPr lang="en"/>
            </a:br>
            <a:r>
              <a:rPr lang="en"/>
              <a:t>      →  </a:t>
            </a:r>
            <a:r>
              <a:rPr lang="en"/>
              <a:t>Jetson TX2 embedded AI supercomputer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350" y="2814025"/>
            <a:ext cx="3187875" cy="179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800" y="2253225"/>
            <a:ext cx="4163144" cy="235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Chip Architectures Race To The Edge</a:t>
            </a:r>
            <a:endParaRPr/>
          </a:p>
        </p:txBody>
      </p:sp>
      <p:pic>
        <p:nvPicPr>
          <p:cNvPr id="192" name="Google Shape;1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000" y="1983625"/>
            <a:ext cx="5501598" cy="282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525" y="967389"/>
            <a:ext cx="8414552" cy="3513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 AI will not completely replace Cloud!</a:t>
            </a:r>
            <a:endParaRPr/>
          </a:p>
        </p:txBody>
      </p:sp>
      <p:sp>
        <p:nvSpPr>
          <p:cNvPr id="205" name="Google Shape;205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Edge will work in complement with the Cloud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User data can be ‘sanitised’ before </a:t>
            </a:r>
            <a:r>
              <a:rPr lang="en"/>
              <a:t>uploading</a:t>
            </a:r>
            <a:r>
              <a:rPr lang="en"/>
              <a:t> to Cloud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Eg. Data collection, Federated learning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High demand computational tasks will still need Cloud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Cloud based entities are investing in Edge too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Complement service</a:t>
            </a:r>
            <a:endParaRPr/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4525" y="2309048"/>
            <a:ext cx="2813176" cy="10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 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</a:rPr>
              <a:t>Special Techniques</a:t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212" name="Google Shape;212;p31"/>
          <p:cNvSpPr txBox="1"/>
          <p:nvPr/>
        </p:nvSpPr>
        <p:spPr>
          <a:xfrm>
            <a:off x="743500" y="3303050"/>
            <a:ext cx="453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Insert happy photo here, totally not stressed</a:t>
            </a: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3011" l="6768" r="0" t="13341"/>
          <a:stretch/>
        </p:blipFill>
        <p:spPr>
          <a:xfrm>
            <a:off x="1748438" y="818550"/>
            <a:ext cx="5647124" cy="379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challenges? Why only now?</a:t>
            </a:r>
            <a:endParaRPr/>
          </a:p>
        </p:txBody>
      </p:sp>
      <p:sp>
        <p:nvSpPr>
          <p:cNvPr id="218" name="Google Shape;218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compute resources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No parallelism during model inference (pure CPU based)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Moore’s law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Specialised chips - Google’s Edge TPU, AI SOCs</a:t>
            </a:r>
            <a:endParaRPr/>
          </a:p>
        </p:txBody>
      </p:sp>
      <p:pic>
        <p:nvPicPr>
          <p:cNvPr id="219" name="Google Shape;2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725" y="2697774"/>
            <a:ext cx="3022700" cy="192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 to check back model performance!</a:t>
            </a:r>
            <a:endParaRPr/>
          </a:p>
        </p:txBody>
      </p:sp>
      <p:sp>
        <p:nvSpPr>
          <p:cNvPr id="225" name="Google Shape;225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optimization steps causes model performance to suffer, then investigate 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Further reading: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https://www.oreilly.com/content/compressing-and-regularizing-deep-neural-networks/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https://blog.dataiku.com/making-neural-networks-smaller-for-better-deployment-solving-the-size-problem-of-cnns-using-network-pruning-with-keras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Technique 1 - Weight Pruning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7975" y="2456325"/>
            <a:ext cx="4708050" cy="255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4"/>
          <p:cNvSpPr txBox="1"/>
          <p:nvPr/>
        </p:nvSpPr>
        <p:spPr>
          <a:xfrm>
            <a:off x="769500" y="1902225"/>
            <a:ext cx="760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Reduce the number of parameters and operations involved in the computation by removing connections, and thus parameters, in between neural network layers.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Technique 2 - Quantization</a:t>
            </a:r>
            <a:endParaRPr/>
          </a:p>
        </p:txBody>
      </p:sp>
      <p:sp>
        <p:nvSpPr>
          <p:cNvPr id="238" name="Google Shape;238;p35"/>
          <p:cNvSpPr txBox="1"/>
          <p:nvPr>
            <p:ph idx="1" type="body"/>
          </p:nvPr>
        </p:nvSpPr>
        <p:spPr>
          <a:xfrm>
            <a:off x="729450" y="1850275"/>
            <a:ext cx="7688700" cy="7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Integer quantization is a general technique that reduces the numerical</a:t>
            </a:r>
            <a:b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precision of the weights and activations of models to reduce memory</a:t>
            </a:r>
            <a:b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and improve latency.</a:t>
            </a:r>
            <a:endParaRPr/>
          </a:p>
        </p:txBody>
      </p:sp>
      <p:pic>
        <p:nvPicPr>
          <p:cNvPr id="239" name="Google Shape;23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3475" y="3603475"/>
            <a:ext cx="2091025" cy="114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5"/>
          <p:cNvPicPr preferRelativeResize="0"/>
          <p:nvPr/>
        </p:nvPicPr>
        <p:blipFill rotWithShape="1">
          <a:blip r:embed="rId4">
            <a:alphaModFix/>
          </a:blip>
          <a:srcRect b="11719" l="10311" r="10184" t="12176"/>
          <a:stretch/>
        </p:blipFill>
        <p:spPr>
          <a:xfrm>
            <a:off x="835822" y="2753906"/>
            <a:ext cx="3701450" cy="199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1916" y="1318650"/>
            <a:ext cx="2373384" cy="199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Technique 2 - Quantization</a:t>
            </a:r>
            <a:endParaRPr/>
          </a:p>
        </p:txBody>
      </p:sp>
      <p:pic>
        <p:nvPicPr>
          <p:cNvPr id="247" name="Google Shape;24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468" y="2005700"/>
            <a:ext cx="3935326" cy="221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8475" y="2252125"/>
            <a:ext cx="4776526" cy="145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6"/>
          <p:cNvSpPr txBox="1"/>
          <p:nvPr/>
        </p:nvSpPr>
        <p:spPr>
          <a:xfrm>
            <a:off x="5850725" y="1386150"/>
            <a:ext cx="373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Int is more efficient!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Technique 3 - Network Pruning: Rank-Prune-Retrain</a:t>
            </a:r>
            <a:endParaRPr/>
          </a:p>
        </p:txBody>
      </p:sp>
      <p:sp>
        <p:nvSpPr>
          <p:cNvPr id="255" name="Google Shape;255;p37"/>
          <p:cNvSpPr txBox="1"/>
          <p:nvPr>
            <p:ph idx="1" type="body"/>
          </p:nvPr>
        </p:nvSpPr>
        <p:spPr>
          <a:xfrm>
            <a:off x="729450" y="2078875"/>
            <a:ext cx="3299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Applied as a general technique not just for Edge ML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Reduced complexity of model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Reduced number of parameters</a:t>
            </a:r>
            <a:endParaRPr/>
          </a:p>
        </p:txBody>
      </p:sp>
      <p:pic>
        <p:nvPicPr>
          <p:cNvPr id="256" name="Google Shape;25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925" y="2175357"/>
            <a:ext cx="4038225" cy="236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Technique 4 - Weight Clustering</a:t>
            </a:r>
            <a:endParaRPr/>
          </a:p>
        </p:txBody>
      </p:sp>
      <p:pic>
        <p:nvPicPr>
          <p:cNvPr id="262" name="Google Shape;262;p38"/>
          <p:cNvPicPr preferRelativeResize="0"/>
          <p:nvPr/>
        </p:nvPicPr>
        <p:blipFill rotWithShape="1">
          <a:blip r:embed="rId3">
            <a:alphaModFix/>
          </a:blip>
          <a:srcRect b="7815" l="0" r="0" t="10518"/>
          <a:stretch/>
        </p:blipFill>
        <p:spPr>
          <a:xfrm>
            <a:off x="2155962" y="2319900"/>
            <a:ext cx="4489176" cy="268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8"/>
          <p:cNvSpPr txBox="1"/>
          <p:nvPr/>
        </p:nvSpPr>
        <p:spPr>
          <a:xfrm>
            <a:off x="769500" y="1902225"/>
            <a:ext cx="760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Reduces the size of your model by replacing similar weights in a layer with the same value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</a:t>
            </a:r>
            <a:r>
              <a:rPr lang="en"/>
              <a:t>ly-designed</a:t>
            </a:r>
            <a:r>
              <a:rPr lang="en"/>
              <a:t> Model Architectures</a:t>
            </a:r>
            <a:endParaRPr/>
          </a:p>
        </p:txBody>
      </p:sp>
      <p:sp>
        <p:nvSpPr>
          <p:cNvPr id="269" name="Google Shape;269;p39"/>
          <p:cNvSpPr txBox="1"/>
          <p:nvPr>
            <p:ph idx="1" type="body"/>
          </p:nvPr>
        </p:nvSpPr>
        <p:spPr>
          <a:xfrm>
            <a:off x="729450" y="18078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MobileNet: Depth-wise Separable Convolutions</a:t>
            </a:r>
            <a:endParaRPr sz="1600"/>
          </a:p>
        </p:txBody>
      </p:sp>
      <p:pic>
        <p:nvPicPr>
          <p:cNvPr id="270" name="Google Shape;27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3675" y="1785750"/>
            <a:ext cx="2153326" cy="1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9098" y="3596748"/>
            <a:ext cx="6789425" cy="140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5425" y="2422450"/>
            <a:ext cx="3734313" cy="12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idx="1" type="body"/>
          </p:nvPr>
        </p:nvSpPr>
        <p:spPr>
          <a:xfrm>
            <a:off x="729461" y="2081038"/>
            <a:ext cx="3152700" cy="3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https://arxiv.org/abs/1704.04861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 txBox="1"/>
          <p:nvPr>
            <p:ph type="title"/>
          </p:nvPr>
        </p:nvSpPr>
        <p:spPr>
          <a:xfrm>
            <a:off x="729450" y="1322450"/>
            <a:ext cx="7842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 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</a:rPr>
              <a:t>Deployment - Steps and Frameworks</a:t>
            </a:r>
            <a:endParaRPr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1"/>
          <p:cNvSpPr txBox="1"/>
          <p:nvPr>
            <p:ph type="title"/>
          </p:nvPr>
        </p:nvSpPr>
        <p:spPr>
          <a:xfrm>
            <a:off x="5159075" y="933050"/>
            <a:ext cx="2338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 Devices </a:t>
            </a:r>
            <a:endParaRPr/>
          </a:p>
        </p:txBody>
      </p:sp>
      <p:sp>
        <p:nvSpPr>
          <p:cNvPr id="284" name="Google Shape;284;p41"/>
          <p:cNvSpPr txBox="1"/>
          <p:nvPr/>
        </p:nvSpPr>
        <p:spPr>
          <a:xfrm>
            <a:off x="401825" y="4668625"/>
            <a:ext cx="248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AI Hardware Accelerators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" name="Google Shape;285;p41"/>
          <p:cNvSpPr txBox="1"/>
          <p:nvPr/>
        </p:nvSpPr>
        <p:spPr>
          <a:xfrm>
            <a:off x="3499625" y="4668600"/>
            <a:ext cx="155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Microcontrollers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6" name="Google Shape;2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50" y="1984575"/>
            <a:ext cx="3128101" cy="134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1"/>
          <p:cNvSpPr txBox="1"/>
          <p:nvPr/>
        </p:nvSpPr>
        <p:spPr>
          <a:xfrm>
            <a:off x="1533250" y="1853850"/>
            <a:ext cx="248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Coral SoM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8" name="Google Shape;28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610" y="3325425"/>
            <a:ext cx="1641865" cy="1340849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1"/>
          <p:cNvSpPr txBox="1"/>
          <p:nvPr/>
        </p:nvSpPr>
        <p:spPr>
          <a:xfrm>
            <a:off x="1533250" y="3261225"/>
            <a:ext cx="248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Nvidia Jetson Nano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0" name="Google Shape;29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7350" y="3026130"/>
            <a:ext cx="2072725" cy="15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1"/>
          <p:cNvSpPr txBox="1"/>
          <p:nvPr/>
        </p:nvSpPr>
        <p:spPr>
          <a:xfrm>
            <a:off x="4383675" y="43061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500"/>
              </a:spcBef>
              <a:spcAft>
                <a:spcPts val="80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Seeeduino XIAO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2" name="Google Shape;29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08363" y="1636575"/>
            <a:ext cx="1450700" cy="145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1"/>
          <p:cNvSpPr txBox="1"/>
          <p:nvPr/>
        </p:nvSpPr>
        <p:spPr>
          <a:xfrm>
            <a:off x="4347050" y="26870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500"/>
              </a:spcBef>
              <a:spcAft>
                <a:spcPts val="80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Arduino Nano 33 BLE Sense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41"/>
          <p:cNvSpPr txBox="1"/>
          <p:nvPr/>
        </p:nvSpPr>
        <p:spPr>
          <a:xfrm>
            <a:off x="6830200" y="4668625"/>
            <a:ext cx="155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Micro-computer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5" name="Google Shape;295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97425" y="2780789"/>
            <a:ext cx="2338300" cy="180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1"/>
          <p:cNvSpPr txBox="1"/>
          <p:nvPr/>
        </p:nvSpPr>
        <p:spPr>
          <a:xfrm>
            <a:off x="7442875" y="2454900"/>
            <a:ext cx="136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500"/>
              </a:spcBef>
              <a:spcAft>
                <a:spcPts val="80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Raspberry Pi 4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MLDA’s Mission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3411275" y="915300"/>
            <a:ext cx="5338800" cy="13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Provide an integrated platform for EEE/IEM students to learn and implement Machine Learning, Data Science &amp; AI, as well as facilitate connections with the industry.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005">
              <a:solidFill>
                <a:srgbClr val="000000"/>
              </a:solidFill>
            </a:endParaRPr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37" y="1853850"/>
            <a:ext cx="8273125" cy="32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5179" y="2078875"/>
            <a:ext cx="3462723" cy="263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2"/>
          <p:cNvSpPr txBox="1"/>
          <p:nvPr>
            <p:ph idx="1" type="body"/>
          </p:nvPr>
        </p:nvSpPr>
        <p:spPr>
          <a:xfrm>
            <a:off x="729450" y="2078875"/>
            <a:ext cx="4245000" cy="26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1.	</a:t>
            </a:r>
            <a: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Collecting, exploring, and evaluating</a:t>
            </a:r>
            <a:b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	dataset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2.	Feature engineering (digital signal</a:t>
            </a:r>
            <a:b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	processing) -&gt; Heavylifting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3.	Training and evaluating machine</a:t>
            </a:r>
            <a:b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	learning model</a:t>
            </a:r>
            <a:endParaRPr sz="1700"/>
          </a:p>
        </p:txBody>
      </p:sp>
      <p:sp>
        <p:nvSpPr>
          <p:cNvPr id="303" name="Google Shape;303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common steps to deploy edge ML?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5179" y="2078875"/>
            <a:ext cx="3462723" cy="263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3"/>
          <p:cNvSpPr txBox="1"/>
          <p:nvPr>
            <p:ph idx="1" type="body"/>
          </p:nvPr>
        </p:nvSpPr>
        <p:spPr>
          <a:xfrm>
            <a:off x="729450" y="2078875"/>
            <a:ext cx="4245000" cy="26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4.	</a:t>
            </a:r>
            <a: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Size and efficiency optimization of </a:t>
            </a:r>
            <a:b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	model (most commonly quantization)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5.	Deployment (commonly C++ library)</a:t>
            </a:r>
            <a:b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	with required operator kernels 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6.	Writing and tuning an application that</a:t>
            </a:r>
            <a:b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	interprets the model’s output and uses</a:t>
            </a:r>
            <a:b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	it to make decisions.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common steps to deploy edge ML?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frameworks for TinyML models</a:t>
            </a:r>
            <a:endParaRPr/>
          </a:p>
        </p:txBody>
      </p:sp>
      <p:sp>
        <p:nvSpPr>
          <p:cNvPr id="316" name="Google Shape;316;p44"/>
          <p:cNvSpPr txBox="1"/>
          <p:nvPr>
            <p:ph idx="1" type="body"/>
          </p:nvPr>
        </p:nvSpPr>
        <p:spPr>
          <a:xfrm>
            <a:off x="727650" y="19539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TensorFlow Lite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CoreML (Apple library)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PyTorch Mobile (Facebook’s Pytorch Deep Learning Library)</a:t>
            </a:r>
            <a:endParaRPr sz="1800"/>
          </a:p>
        </p:txBody>
      </p:sp>
      <p:pic>
        <p:nvPicPr>
          <p:cNvPr id="317" name="Google Shape;31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48" y="3383350"/>
            <a:ext cx="2261427" cy="127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6687" y="3383331"/>
            <a:ext cx="2226088" cy="1272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0375" y="3281006"/>
            <a:ext cx="2644875" cy="1476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Edge ML Technologies</a:t>
            </a:r>
            <a:endParaRPr/>
          </a:p>
        </p:txBody>
      </p:sp>
      <p:sp>
        <p:nvSpPr>
          <p:cNvPr id="325" name="Google Shape;325;p4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ONNX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TensorRT (Nvidia)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Openvino (Intel)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Tensorflow.js (Javascript)</a:t>
            </a:r>
            <a:endParaRPr sz="1800"/>
          </a:p>
        </p:txBody>
      </p:sp>
      <p:pic>
        <p:nvPicPr>
          <p:cNvPr id="326" name="Google Shape;32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299" y="2329437"/>
            <a:ext cx="1021200" cy="103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000" y="2150462"/>
            <a:ext cx="2444099" cy="113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6300" y="3461875"/>
            <a:ext cx="1460700" cy="14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0200" y="3364384"/>
            <a:ext cx="2084325" cy="1172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4" name="Google Shape;334;p46"/>
          <p:cNvCxnSpPr>
            <a:stCxn id="335" idx="2"/>
            <a:endCxn id="336" idx="0"/>
          </p:cNvCxnSpPr>
          <p:nvPr/>
        </p:nvCxnSpPr>
        <p:spPr>
          <a:xfrm flipH="1" rot="-5400000">
            <a:off x="5133300" y="1998700"/>
            <a:ext cx="647700" cy="1770300"/>
          </a:xfrm>
          <a:prstGeom prst="bentConnector3">
            <a:avLst>
              <a:gd fmla="val 50008" name="adj1"/>
            </a:avLst>
          </a:prstGeom>
          <a:noFill/>
          <a:ln cap="flat" cmpd="sng" w="19050">
            <a:solidFill>
              <a:schemeClr val="accent3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337" name="Google Shape;337;p46"/>
          <p:cNvCxnSpPr>
            <a:stCxn id="338" idx="0"/>
            <a:endCxn id="335" idx="2"/>
          </p:cNvCxnSpPr>
          <p:nvPr/>
        </p:nvCxnSpPr>
        <p:spPr>
          <a:xfrm rot="-5400000">
            <a:off x="3363000" y="1998800"/>
            <a:ext cx="647700" cy="1770300"/>
          </a:xfrm>
          <a:prstGeom prst="bentConnector3">
            <a:avLst>
              <a:gd fmla="val 50008" name="adj1"/>
            </a:avLst>
          </a:prstGeom>
          <a:noFill/>
          <a:ln cap="flat" cmpd="sng" w="19050">
            <a:solidFill>
              <a:schemeClr val="accent3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339" name="Google Shape;339;p46"/>
          <p:cNvCxnSpPr>
            <a:stCxn id="338" idx="2"/>
            <a:endCxn id="340" idx="0"/>
          </p:cNvCxnSpPr>
          <p:nvPr/>
        </p:nvCxnSpPr>
        <p:spPr>
          <a:xfrm flipH="1" rot="-5400000">
            <a:off x="2881500" y="3494300"/>
            <a:ext cx="685800" cy="8454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3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341" name="Google Shape;341;p46"/>
          <p:cNvCxnSpPr>
            <a:stCxn id="342" idx="0"/>
            <a:endCxn id="338" idx="2"/>
          </p:cNvCxnSpPr>
          <p:nvPr/>
        </p:nvCxnSpPr>
        <p:spPr>
          <a:xfrm rot="-5400000">
            <a:off x="2036250" y="3494300"/>
            <a:ext cx="685800" cy="8454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3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343" name="Google Shape;343;p46"/>
          <p:cNvCxnSpPr>
            <a:stCxn id="336" idx="2"/>
            <a:endCxn id="344" idx="0"/>
          </p:cNvCxnSpPr>
          <p:nvPr/>
        </p:nvCxnSpPr>
        <p:spPr>
          <a:xfrm flipH="1" rot="-5400000">
            <a:off x="6422100" y="3494300"/>
            <a:ext cx="685800" cy="8454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3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345" name="Google Shape;345;p46"/>
          <p:cNvCxnSpPr>
            <a:stCxn id="346" idx="0"/>
            <a:endCxn id="336" idx="2"/>
          </p:cNvCxnSpPr>
          <p:nvPr/>
        </p:nvCxnSpPr>
        <p:spPr>
          <a:xfrm rot="-5400000">
            <a:off x="5576850" y="3494300"/>
            <a:ext cx="685800" cy="8454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3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35" name="Google Shape;335;p46"/>
          <p:cNvSpPr txBox="1"/>
          <p:nvPr/>
        </p:nvSpPr>
        <p:spPr>
          <a:xfrm>
            <a:off x="3801750" y="2193700"/>
            <a:ext cx="1540500" cy="3663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Edge Impulse</a:t>
            </a:r>
            <a:endParaRPr b="1"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" name="Google Shape;338;p46"/>
          <p:cNvSpPr txBox="1"/>
          <p:nvPr/>
        </p:nvSpPr>
        <p:spPr>
          <a:xfrm>
            <a:off x="2032650" y="3207800"/>
            <a:ext cx="1538100" cy="3663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AutoML</a:t>
            </a:r>
            <a:endParaRPr b="1"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p46"/>
          <p:cNvSpPr txBox="1"/>
          <p:nvPr/>
        </p:nvSpPr>
        <p:spPr>
          <a:xfrm>
            <a:off x="5573250" y="3207800"/>
            <a:ext cx="1538100" cy="3663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TinyML</a:t>
            </a:r>
            <a:endParaRPr b="1"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" name="Google Shape;344;p46"/>
          <p:cNvSpPr txBox="1"/>
          <p:nvPr/>
        </p:nvSpPr>
        <p:spPr>
          <a:xfrm>
            <a:off x="6418500" y="4259900"/>
            <a:ext cx="1538100" cy="3663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Optimization</a:t>
            </a:r>
            <a:endParaRPr b="1"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6" name="Google Shape;346;p46"/>
          <p:cNvSpPr txBox="1"/>
          <p:nvPr/>
        </p:nvSpPr>
        <p:spPr>
          <a:xfrm>
            <a:off x="4728000" y="4259900"/>
            <a:ext cx="1538100" cy="3663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Conversion</a:t>
            </a:r>
            <a:endParaRPr b="1"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46"/>
          <p:cNvSpPr txBox="1"/>
          <p:nvPr/>
        </p:nvSpPr>
        <p:spPr>
          <a:xfrm>
            <a:off x="2877900" y="4259900"/>
            <a:ext cx="1538100" cy="3663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Prediction</a:t>
            </a:r>
            <a:endParaRPr b="1"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" name="Google Shape;342;p46"/>
          <p:cNvSpPr txBox="1"/>
          <p:nvPr/>
        </p:nvSpPr>
        <p:spPr>
          <a:xfrm>
            <a:off x="1187400" y="4259900"/>
            <a:ext cx="1538100" cy="3663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Data Acquisition</a:t>
            </a:r>
            <a:endParaRPr b="1"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7" name="Google Shape;34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225" y="1317300"/>
            <a:ext cx="3452575" cy="58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7"/>
          <p:cNvSpPr/>
          <p:nvPr/>
        </p:nvSpPr>
        <p:spPr>
          <a:xfrm>
            <a:off x="405700" y="1986875"/>
            <a:ext cx="2458200" cy="587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Advanced DSP blocks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" name="Google Shape;353;p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 Impulse</a:t>
            </a:r>
            <a:endParaRPr/>
          </a:p>
        </p:txBody>
      </p:sp>
      <p:sp>
        <p:nvSpPr>
          <p:cNvPr id="354" name="Google Shape;354;p47"/>
          <p:cNvSpPr/>
          <p:nvPr/>
        </p:nvSpPr>
        <p:spPr>
          <a:xfrm>
            <a:off x="3245850" y="1986875"/>
            <a:ext cx="2655900" cy="587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DECDB"/>
              </a:gs>
              <a:gs pos="100000">
                <a:srgbClr val="F0A96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Latency and Memory Usage Estimate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5" name="Google Shape;35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4050" y="3239974"/>
            <a:ext cx="3174876" cy="1785849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7"/>
          <p:cNvSpPr txBox="1"/>
          <p:nvPr/>
        </p:nvSpPr>
        <p:spPr>
          <a:xfrm>
            <a:off x="72250" y="2585950"/>
            <a:ext cx="3022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Generates important features from raw sensor data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Reduce feature engineering workload for neural network model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7" name="Google Shape;357;p47"/>
          <p:cNvSpPr txBox="1"/>
          <p:nvPr/>
        </p:nvSpPr>
        <p:spPr>
          <a:xfrm>
            <a:off x="3032850" y="2632000"/>
            <a:ext cx="3081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Comparison can be done before deployment and changes can be made immediately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8" name="Google Shape;358;p47"/>
          <p:cNvSpPr/>
          <p:nvPr/>
        </p:nvSpPr>
        <p:spPr>
          <a:xfrm>
            <a:off x="6232288" y="1986875"/>
            <a:ext cx="2655900" cy="587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Direct compilation to C++ Source Code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" name="Google Shape;359;p47"/>
          <p:cNvSpPr txBox="1"/>
          <p:nvPr/>
        </p:nvSpPr>
        <p:spPr>
          <a:xfrm>
            <a:off x="5980449" y="2632000"/>
            <a:ext cx="3159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No interpreter needed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Shifts data easily into ROM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Linker knows exactly which operations are being used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 Time!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77">
                <a:solidFill>
                  <a:srgbClr val="FFFF00"/>
                </a:solidFill>
              </a:rPr>
              <a:t>P</a:t>
            </a:r>
            <a:r>
              <a:rPr lang="en" sz="1877">
                <a:solidFill>
                  <a:srgbClr val="FFFF00"/>
                </a:solidFill>
              </a:rPr>
              <a:t>lease make an Edge Impulse account (on PC, not mobile):</a:t>
            </a:r>
            <a:endParaRPr sz="1877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77" u="sng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https://www.edgeimpulse.com/</a:t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 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</a:rPr>
              <a:t>Demo Session with ESP32</a:t>
            </a:r>
            <a:endParaRPr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0"/>
          <p:cNvSpPr txBox="1"/>
          <p:nvPr>
            <p:ph type="title"/>
          </p:nvPr>
        </p:nvSpPr>
        <p:spPr>
          <a:xfrm>
            <a:off x="729450" y="1318650"/>
            <a:ext cx="1960200" cy="21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Gesture Recognition on ESP32</a:t>
            </a:r>
            <a:endParaRPr sz="2400"/>
          </a:p>
        </p:txBody>
      </p:sp>
      <p:pic>
        <p:nvPicPr>
          <p:cNvPr id="375" name="Google Shape;37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4650" y="1028937"/>
            <a:ext cx="5673375" cy="355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062" y="2957550"/>
            <a:ext cx="1720976" cy="162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 Diagram</a:t>
            </a:r>
            <a:endParaRPr/>
          </a:p>
        </p:txBody>
      </p:sp>
      <p:sp>
        <p:nvSpPr>
          <p:cNvPr id="382" name="Google Shape;382;p51"/>
          <p:cNvSpPr txBox="1"/>
          <p:nvPr>
            <p:ph idx="1" type="body"/>
          </p:nvPr>
        </p:nvSpPr>
        <p:spPr>
          <a:xfrm>
            <a:off x="729450" y="2078875"/>
            <a:ext cx="2721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https://www.hackster.io/Yukio/gesture-classification-with-esp32-and-tinyml-dab252</a:t>
            </a:r>
            <a:endParaRPr/>
          </a:p>
        </p:txBody>
      </p:sp>
      <p:pic>
        <p:nvPicPr>
          <p:cNvPr id="383" name="Google Shape;38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4800" y="1050775"/>
            <a:ext cx="3839876" cy="363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/>
        </p:nvSpPr>
        <p:spPr>
          <a:xfrm>
            <a:off x="867900" y="60900"/>
            <a:ext cx="768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Edge ML: New possibilities through machine learning directly on microcontrollers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8" name="Google Shape;108;p16" title="Edge ML New possibilities through machine learning directly on microcontrollers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3925" y="653650"/>
            <a:ext cx="7616150" cy="428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 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</a:rPr>
              <a:t>Google Colab Demo</a:t>
            </a:r>
            <a:endParaRPr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Flower Classification with TFLite Model Maker</a:t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394" name="Google Shape;394;p5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https://colab.research.google.com/drive/1iXDz6r9kLeQ6xjJ1O0F-iV8LZ9A_MV8x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A64D79"/>
              </a:solidFill>
            </a:endParaRPr>
          </a:p>
        </p:txBody>
      </p:sp>
      <p:pic>
        <p:nvPicPr>
          <p:cNvPr id="395" name="Google Shape;39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5300" y="2753400"/>
            <a:ext cx="1337000" cy="15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Tflite Usage</a:t>
            </a:r>
            <a:endParaRPr/>
          </a:p>
        </p:txBody>
      </p:sp>
      <p:sp>
        <p:nvSpPr>
          <p:cNvPr id="401" name="Google Shape;401;p5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Lite API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Python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Android (Java)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Swift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C++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2" name="Google Shape;40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2650" y="900275"/>
            <a:ext cx="4199899" cy="387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App</a:t>
            </a:r>
            <a:endParaRPr/>
          </a:p>
        </p:txBody>
      </p:sp>
      <p:sp>
        <p:nvSpPr>
          <p:cNvPr id="408" name="Google Shape;408;p55"/>
          <p:cNvSpPr txBox="1"/>
          <p:nvPr>
            <p:ph idx="1" type="body"/>
          </p:nvPr>
        </p:nvSpPr>
        <p:spPr>
          <a:xfrm>
            <a:off x="729450" y="2078875"/>
            <a:ext cx="3181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https://medium.com/google-cloud/on-device-machine-learning-train-and-run-tensorflow-lite-models-in-your-flutter-apps-15ea796e5ad4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9" name="Google Shape;40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8572" y="1007272"/>
            <a:ext cx="3949575" cy="36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 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</a:rPr>
              <a:t>Hands on with Edge Impulse</a:t>
            </a:r>
            <a:endParaRPr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Keyword Detection on Mobile Phone</a:t>
            </a:r>
            <a:endParaRPr/>
          </a:p>
        </p:txBody>
      </p:sp>
      <p:sp>
        <p:nvSpPr>
          <p:cNvPr id="420" name="Google Shape;420;p5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you need: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 x Computer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 x Mobile Phone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Internet connection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4 categories: Yes, No, Noise, MLDA</a:t>
            </a:r>
            <a:endParaRPr/>
          </a:p>
        </p:txBody>
      </p:sp>
      <p:pic>
        <p:nvPicPr>
          <p:cNvPr id="421" name="Google Shape;42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4013" y="2303897"/>
            <a:ext cx="2239575" cy="111977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57"/>
          <p:cNvSpPr txBox="1"/>
          <p:nvPr/>
        </p:nvSpPr>
        <p:spPr>
          <a:xfrm>
            <a:off x="4929175" y="4565000"/>
            <a:ext cx="392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https://docs.edgeimpulse.com/docs/keyword-spotting</a:t>
            </a:r>
            <a:endParaRPr sz="1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3" name="Google Shape;42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7519" y="4633075"/>
            <a:ext cx="225025" cy="22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7"/>
          <p:cNvPicPr preferRelativeResize="0"/>
          <p:nvPr/>
        </p:nvPicPr>
        <p:blipFill rotWithShape="1">
          <a:blip r:embed="rId5">
            <a:alphaModFix/>
          </a:blip>
          <a:srcRect b="0" l="8496" r="8769" t="0"/>
          <a:stretch/>
        </p:blipFill>
        <p:spPr>
          <a:xfrm>
            <a:off x="6225800" y="2246674"/>
            <a:ext cx="2042225" cy="123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 Time!</a:t>
            </a:r>
            <a:endParaRPr>
              <a:solidFill>
                <a:srgbClr val="FFF2CC"/>
              </a:solidFill>
            </a:endParaRPr>
          </a:p>
        </p:txBody>
      </p:sp>
      <p:pic>
        <p:nvPicPr>
          <p:cNvPr id="430" name="Google Shape;43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6863" y="2045975"/>
            <a:ext cx="2070275" cy="20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9"/>
          <p:cNvSpPr txBox="1"/>
          <p:nvPr>
            <p:ph type="title"/>
          </p:nvPr>
        </p:nvSpPr>
        <p:spPr>
          <a:xfrm>
            <a:off x="729450" y="33966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40"/>
              <a:t>Upcoming Workshops!</a:t>
            </a:r>
            <a:endParaRPr sz="1640"/>
          </a:p>
        </p:txBody>
      </p:sp>
      <p:pic>
        <p:nvPicPr>
          <p:cNvPr id="436" name="Google Shape;43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941" y="694975"/>
            <a:ext cx="4188976" cy="418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5578" y="694975"/>
            <a:ext cx="4188976" cy="418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value your Feedback!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1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https://bit.ly/dlwEdge</a:t>
            </a:r>
            <a:endParaRPr sz="2711"/>
          </a:p>
        </p:txBody>
      </p:sp>
      <p:pic>
        <p:nvPicPr>
          <p:cNvPr id="443" name="Google Shape;44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2025" y="1008950"/>
            <a:ext cx="3732350" cy="373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600" y="2957525"/>
            <a:ext cx="1386175" cy="138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7500" y="2822975"/>
            <a:ext cx="2346700" cy="176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8043" y="2564962"/>
            <a:ext cx="620312" cy="62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 Outline</a:t>
            </a:r>
            <a:endParaRPr/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729450" y="1974525"/>
            <a:ext cx="4769400" cy="25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Part 1</a:t>
            </a:r>
            <a:endParaRPr b="1" sz="1500"/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What and Why?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Special Techniques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Recent Developments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/>
              <a:t>Part 2</a:t>
            </a:r>
            <a:endParaRPr b="1" sz="1500"/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Demo Session with ESP32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Google Colab Demo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Hands on with Edge Impulse</a:t>
            </a:r>
            <a:endParaRPr sz="1500"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9275" y="1318655"/>
            <a:ext cx="3178875" cy="317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 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</a:rPr>
              <a:t>What and Why?</a:t>
            </a:r>
            <a:endParaRPr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shifting to a data-centric world</a:t>
            </a:r>
            <a:endParaRPr/>
          </a:p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727650" y="2036000"/>
            <a:ext cx="2176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Estimates: We generate </a:t>
            </a:r>
            <a:r>
              <a:rPr lang="en"/>
              <a:t>145 trillion MB per day!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Many companies use data to improve their business / product / service.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5425" y="2036000"/>
            <a:ext cx="4975602" cy="272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shifting to a data-centric world</a:t>
            </a:r>
            <a:endParaRPr/>
          </a:p>
        </p:txBody>
      </p:sp>
      <p:sp>
        <p:nvSpPr>
          <p:cNvPr id="133" name="Google Shape;133;p20"/>
          <p:cNvSpPr txBox="1"/>
          <p:nvPr>
            <p:ph idx="1" type="body"/>
          </p:nvPr>
        </p:nvSpPr>
        <p:spPr>
          <a:xfrm>
            <a:off x="727650" y="2036000"/>
            <a:ext cx="2176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Estimates: We generate 145 trillion MB per day!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Many companies use data to improve their business / product / service.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6925" y="2036000"/>
            <a:ext cx="3866750" cy="278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1"/>
          <p:cNvPicPr preferRelativeResize="0"/>
          <p:nvPr/>
        </p:nvPicPr>
        <p:blipFill rotWithShape="1">
          <a:blip r:embed="rId3">
            <a:alphaModFix/>
          </a:blip>
          <a:srcRect b="1838" l="0" r="0" t="2886"/>
          <a:stretch/>
        </p:blipFill>
        <p:spPr>
          <a:xfrm>
            <a:off x="832650" y="732013"/>
            <a:ext cx="7482301" cy="40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